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-96" y="-6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523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b449fa33d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b449fa33d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b449fa33d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b449fa33d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76a37295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76a37295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ca7f99d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ca7f99d2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d18667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d186676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b449fa33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b449fa33d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d186676d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d186676d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b449fa33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b449fa33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b449fa33d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b449fa33d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b449fa3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b449fa33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b449fa33d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b449fa33d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b449fa33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b449fa33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b449fa33d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b449fa33d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b449fa33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b449fa33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b449fa33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b449fa33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b449fa33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b449fa33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250"/>
            <a:ext cx="9791700" cy="43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84750"/>
            <a:ext cx="10255900" cy="9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876800" y="4426550"/>
            <a:ext cx="419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94B14"/>
                </a:solidFill>
                <a:latin typeface="Lato"/>
                <a:ea typeface="Lato"/>
                <a:cs typeface="Lato"/>
                <a:sym typeface="Lato"/>
              </a:rPr>
              <a:t>15 Years Strong. Now going digital!</a:t>
            </a:r>
            <a:endParaRPr sz="2000">
              <a:solidFill>
                <a:srgbClr val="294B1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3678350" y="1425788"/>
            <a:ext cx="20547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Community Banks</a:t>
            </a:r>
            <a:br>
              <a:rPr lang="en" sz="1500" b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</a:br>
            <a:r>
              <a:rPr lang="en" sz="1500" b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Saved B$ reserves</a:t>
            </a:r>
            <a:endParaRPr sz="1500" b="1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106" y="1924176"/>
            <a:ext cx="952822" cy="122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050" y="2061438"/>
            <a:ext cx="1762775" cy="84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6111438" y="1417925"/>
            <a:ext cx="25524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Loan capital for lower-risk local investments</a:t>
            </a:r>
            <a:endParaRPr sz="1500" b="1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763" y="2163626"/>
            <a:ext cx="1115699" cy="84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098" y="2054350"/>
            <a:ext cx="877153" cy="91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460950" y="1417925"/>
            <a:ext cx="27339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Small businesses, non-profit and citizen spending </a:t>
            </a:r>
            <a:endParaRPr sz="1500" b="1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6144075" y="3430900"/>
            <a:ext cx="2552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Loans to independent ventures and farms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 for local procurement identified in digital BerkShares data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541475" y="3430900"/>
            <a:ext cx="220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BerkShares are backed by US Dollars in reserve at Lee Bank and Salisbury Bank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775675" y="3514000"/>
            <a:ext cx="210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BerkShares in circulation keeps money working within the region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366425" y="208950"/>
            <a:ext cx="85824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Vision: Community Wealth on Both Sides of your BerkShares</a:t>
            </a:r>
            <a:endParaRPr sz="2400" b="1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2956985" y="2233131"/>
            <a:ext cx="1062468" cy="166698"/>
          </a:xfrm>
          <a:custGeom>
            <a:avLst/>
            <a:gdLst/>
            <a:ahLst/>
            <a:cxnLst/>
            <a:rect l="l" t="t" r="r" b="b"/>
            <a:pathLst>
              <a:path w="98445" h="28828" extrusionOk="0">
                <a:moveTo>
                  <a:pt x="0" y="25510"/>
                </a:moveTo>
                <a:cubicBezTo>
                  <a:pt x="8050" y="21270"/>
                  <a:pt x="31894" y="-484"/>
                  <a:pt x="48301" y="69"/>
                </a:cubicBezTo>
                <a:cubicBezTo>
                  <a:pt x="64709" y="622"/>
                  <a:pt x="90088" y="24035"/>
                  <a:pt x="98445" y="2882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4" name="Google Shape;194;p22"/>
          <p:cNvSpPr/>
          <p:nvPr/>
        </p:nvSpPr>
        <p:spPr>
          <a:xfrm rot="10800000" flipH="1">
            <a:off x="2956973" y="2641372"/>
            <a:ext cx="1062468" cy="199057"/>
          </a:xfrm>
          <a:custGeom>
            <a:avLst/>
            <a:gdLst/>
            <a:ahLst/>
            <a:cxnLst/>
            <a:rect l="l" t="t" r="r" b="b"/>
            <a:pathLst>
              <a:path w="98445" h="28828" extrusionOk="0">
                <a:moveTo>
                  <a:pt x="0" y="25510"/>
                </a:moveTo>
                <a:cubicBezTo>
                  <a:pt x="8050" y="21270"/>
                  <a:pt x="31894" y="-484"/>
                  <a:pt x="48301" y="69"/>
                </a:cubicBezTo>
                <a:cubicBezTo>
                  <a:pt x="64709" y="622"/>
                  <a:pt x="90088" y="24035"/>
                  <a:pt x="98445" y="2882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195" name="Google Shape;195;p22"/>
          <p:cNvSpPr/>
          <p:nvPr/>
        </p:nvSpPr>
        <p:spPr>
          <a:xfrm>
            <a:off x="5309660" y="2210156"/>
            <a:ext cx="1062468" cy="166698"/>
          </a:xfrm>
          <a:custGeom>
            <a:avLst/>
            <a:gdLst/>
            <a:ahLst/>
            <a:cxnLst/>
            <a:rect l="l" t="t" r="r" b="b"/>
            <a:pathLst>
              <a:path w="98445" h="28828" extrusionOk="0">
                <a:moveTo>
                  <a:pt x="0" y="25510"/>
                </a:moveTo>
                <a:cubicBezTo>
                  <a:pt x="8050" y="21270"/>
                  <a:pt x="31894" y="-484"/>
                  <a:pt x="48301" y="69"/>
                </a:cubicBezTo>
                <a:cubicBezTo>
                  <a:pt x="64709" y="622"/>
                  <a:pt x="90088" y="24035"/>
                  <a:pt x="98445" y="2882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6" name="Google Shape;196;p22"/>
          <p:cNvSpPr/>
          <p:nvPr/>
        </p:nvSpPr>
        <p:spPr>
          <a:xfrm rot="10800000" flipH="1">
            <a:off x="5309648" y="2618397"/>
            <a:ext cx="1062468" cy="199057"/>
          </a:xfrm>
          <a:custGeom>
            <a:avLst/>
            <a:gdLst/>
            <a:ahLst/>
            <a:cxnLst/>
            <a:rect l="l" t="t" r="r" b="b"/>
            <a:pathLst>
              <a:path w="98445" h="28828" extrusionOk="0">
                <a:moveTo>
                  <a:pt x="0" y="25510"/>
                </a:moveTo>
                <a:cubicBezTo>
                  <a:pt x="8050" y="21270"/>
                  <a:pt x="31894" y="-484"/>
                  <a:pt x="48301" y="69"/>
                </a:cubicBezTo>
                <a:cubicBezTo>
                  <a:pt x="64709" y="622"/>
                  <a:pt x="90088" y="24035"/>
                  <a:pt x="98445" y="2882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366425" y="132750"/>
            <a:ext cx="85824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Launch Timeline</a:t>
            </a:r>
            <a:endParaRPr sz="24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180625" y="802050"/>
            <a:ext cx="85824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November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Finalize 1.0 app development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Sign up launch business partners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Period to set up launch business profiles and schedule cashier/business owner trainings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December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Distribute 60K in B$ launch incentives to drive early adoption and use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Direct outreach at holiday markets and events + partnership with CozQuest scavenger hunt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January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Public launch event at Mahaiwe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Start of media campaign through January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Mid-2022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Goal: meet and exceed print BerkShares adoption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/>
        </p:nvSpPr>
        <p:spPr>
          <a:xfrm>
            <a:off x="366425" y="132750"/>
            <a:ext cx="85824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Further Feature Development</a:t>
            </a:r>
            <a:endParaRPr sz="24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409225" y="802050"/>
            <a:ext cx="52104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Beyond the initial launch, a product roadmap is in place to develop new features which will further expand the app’s utility: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Enabling merchant promotions and discounts featured on the app home screen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Enabling community announcements (e.g. farmers market schedules, CSA schedules)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Integrating with community event calendars to display in-app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Loyalty programs for specific interests (e.g., a BerkShares Culture Pass)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More ideas incorporating local business needs and gaps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vision is for the BerkShares app to become a hub for shopping, eating, and living local for a vibrant and sustainable regional economy.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5" name="Google Shape;215;p25"/>
          <p:cNvGrpSpPr/>
          <p:nvPr/>
        </p:nvGrpSpPr>
        <p:grpSpPr>
          <a:xfrm>
            <a:off x="6068880" y="88734"/>
            <a:ext cx="2536862" cy="4866316"/>
            <a:chOff x="1133675" y="790625"/>
            <a:chExt cx="2145701" cy="4115974"/>
          </a:xfrm>
        </p:grpSpPr>
        <p:pic>
          <p:nvPicPr>
            <p:cNvPr id="216" name="Google Shape;216;p25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0988" y="877625"/>
              <a:ext cx="1831070" cy="3964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5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675" y="790625"/>
              <a:ext cx="2145701" cy="41159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/>
        </p:nvSpPr>
        <p:spPr>
          <a:xfrm>
            <a:off x="366425" y="132750"/>
            <a:ext cx="85824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Business Benefits of Joining the Digital BerkShares Launch</a:t>
            </a:r>
            <a:endParaRPr sz="24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180625" y="802050"/>
            <a:ext cx="85824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network of local businesses committed to a vibrant Berkshires economy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county-wide marketing outlet at no additional cost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Local and national press opportunities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Share in the revenues generated by the B$ 60K incentive through Q1 2022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voice in future feature development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Facilitate brand loyalty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/>
        </p:nvSpPr>
        <p:spPr>
          <a:xfrm>
            <a:off x="517500" y="171500"/>
            <a:ext cx="78696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cs typeface="Lato"/>
              </a:rPr>
              <a:t>Team Leads</a:t>
            </a:r>
            <a:endParaRPr sz="2400" dirty="0">
              <a:solidFill>
                <a:schemeClr val="dk1"/>
              </a:solidFill>
              <a:latin typeface="Lato"/>
              <a:cs typeface="Lato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6505475" y="3225000"/>
            <a:ext cx="2373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Advisor to The Danish Red Cross and NY State Assemblyman Ron Kim on Digital Currencies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Formerly a securities lawyer and Research Analyst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J.D. from Columbia University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7103725" y="2446274"/>
            <a:ext cx="156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D7E74"/>
                </a:solidFill>
              </a:rPr>
              <a:t>Fennie Wang </a:t>
            </a:r>
            <a:endParaRPr b="1">
              <a:solidFill>
                <a:srgbClr val="1D7E7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7E74"/>
                </a:solidFill>
              </a:rPr>
              <a:t>Founder &amp; CEO, Humanity Cash </a:t>
            </a:r>
            <a:endParaRPr>
              <a:solidFill>
                <a:srgbClr val="1D7E74"/>
              </a:solidFill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2357475" y="3225000"/>
            <a:ext cx="222072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Founder of the Schumacher Center, </a:t>
            </a:r>
            <a:r>
              <a:rPr lang="en-US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est. </a:t>
            </a:r>
            <a:r>
              <a:rPr lang="en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1980 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Creator of </a:t>
            </a:r>
            <a:r>
              <a:rPr lang="en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BerkShares </a:t>
            </a:r>
            <a:r>
              <a:rPr lang="en-US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local </a:t>
            </a:r>
            <a:r>
              <a:rPr lang="en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currency in 2006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Local leader and </a:t>
            </a:r>
            <a:r>
              <a:rPr lang="en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advocate </a:t>
            </a:r>
            <a:r>
              <a:rPr lang="en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community land trusts and local currencies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2625491" y="2446274"/>
            <a:ext cx="210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D7E74"/>
                </a:solidFill>
              </a:rPr>
              <a:t>Susan Witt</a:t>
            </a:r>
            <a:endParaRPr b="1">
              <a:solidFill>
                <a:srgbClr val="1D7E7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7E74"/>
                </a:solidFill>
              </a:rPr>
              <a:t>Executive Director, Schumacher Center</a:t>
            </a:r>
            <a:endParaRPr>
              <a:solidFill>
                <a:srgbClr val="1D7E74"/>
              </a:solidFill>
            </a:endParaRPr>
          </a:p>
        </p:txBody>
      </p:sp>
      <p:sp>
        <p:nvSpPr>
          <p:cNvPr id="227" name="Google Shape;227;p26"/>
          <p:cNvSpPr txBox="1"/>
          <p:nvPr/>
        </p:nvSpPr>
        <p:spPr>
          <a:xfrm rot="-5400000">
            <a:off x="6126175" y="1513625"/>
            <a:ext cx="156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F7C32"/>
                </a:solidFill>
              </a:rPr>
              <a:t>Tech &amp; legal</a:t>
            </a:r>
            <a:endParaRPr>
              <a:solidFill>
                <a:srgbClr val="BF7C32"/>
              </a:solidFill>
            </a:endParaRPr>
          </a:p>
        </p:txBody>
      </p:sp>
      <p:sp>
        <p:nvSpPr>
          <p:cNvPr id="228" name="Google Shape;228;p26"/>
          <p:cNvSpPr txBox="1"/>
          <p:nvPr/>
        </p:nvSpPr>
        <p:spPr>
          <a:xfrm rot="-5400000">
            <a:off x="-444225" y="1673975"/>
            <a:ext cx="204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F7C32"/>
                </a:solidFill>
              </a:rPr>
              <a:t>Community building</a:t>
            </a:r>
            <a:endParaRPr>
              <a:solidFill>
                <a:srgbClr val="BF7C32"/>
              </a:solidFill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804" y="972226"/>
            <a:ext cx="1327622" cy="1448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1007675" y="936075"/>
            <a:ext cx="143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760" y="981600"/>
            <a:ext cx="1430100" cy="14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561314" y="2446274"/>
            <a:ext cx="210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D7E74"/>
                </a:solidFill>
              </a:rPr>
              <a:t>Rachel Moriarty</a:t>
            </a:r>
            <a:endParaRPr b="1">
              <a:solidFill>
                <a:srgbClr val="1D7E7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7E74"/>
                </a:solidFill>
              </a:rPr>
              <a:t>Operations Director, Schumacher Center</a:t>
            </a:r>
            <a:endParaRPr>
              <a:solidFill>
                <a:srgbClr val="1D7E74"/>
              </a:solidFill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318225" y="3225000"/>
            <a:ext cx="22857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Has managed BerkShares, Inc. and Schumacher Center Local Currency operations since 2015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Administers the budget and Board for BerkShares, Inc.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" name="Google Shape;234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050" y="988650"/>
            <a:ext cx="1385198" cy="14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/>
        </p:nvSpPr>
        <p:spPr>
          <a:xfrm>
            <a:off x="4630441" y="2446274"/>
            <a:ext cx="210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D7E74"/>
                </a:solidFill>
              </a:rPr>
              <a:t>Jared Spears</a:t>
            </a:r>
            <a:endParaRPr b="1">
              <a:solidFill>
                <a:srgbClr val="1D7E7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7E74"/>
                </a:solidFill>
              </a:rPr>
              <a:t>Marketing Director, Schumacher Center</a:t>
            </a:r>
            <a:endParaRPr>
              <a:solidFill>
                <a:srgbClr val="1D7E74"/>
              </a:solidFill>
            </a:endParaRPr>
          </a:p>
        </p:txBody>
      </p:sp>
      <p:pic>
        <p:nvPicPr>
          <p:cNvPr id="236" name="Google Shape;236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82" b="-1329"/>
          <a:stretch/>
        </p:blipFill>
        <p:spPr>
          <a:xfrm>
            <a:off x="4968453" y="1007236"/>
            <a:ext cx="1468279" cy="14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4387300" y="3225000"/>
            <a:ext cx="2100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Seven years of consumer marketing experience launching digital products and new app features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7C32"/>
              </a:buClr>
              <a:buSzPts val="1000"/>
              <a:buFont typeface="Lato"/>
              <a:buChar char="+"/>
            </a:pPr>
            <a:r>
              <a:rPr lang="en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Nationally published writer </a:t>
            </a:r>
            <a:r>
              <a:rPr lang="en-US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 </a:t>
            </a:r>
            <a:r>
              <a:rPr lang="en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economic </a:t>
            </a:r>
            <a:r>
              <a:rPr lang="en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climate justice </a:t>
            </a:r>
            <a:r>
              <a:rPr lang="en-US" sz="1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issues</a:t>
            </a: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415" y="4011175"/>
            <a:ext cx="2979660" cy="404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22;p26"/>
          <p:cNvSpPr txBox="1"/>
          <p:nvPr/>
        </p:nvSpPr>
        <p:spPr>
          <a:xfrm>
            <a:off x="498915" y="2996475"/>
            <a:ext cx="78696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i="1" dirty="0" smtClean="0">
                <a:solidFill>
                  <a:schemeClr val="dk1"/>
                </a:solidFill>
                <a:latin typeface="Lato"/>
                <a:cs typeface="Lato"/>
              </a:rPr>
              <a:t>T</a:t>
            </a:r>
            <a:r>
              <a:rPr lang="en-US" sz="2400" i="1" dirty="0" smtClean="0">
                <a:solidFill>
                  <a:schemeClr val="dk1"/>
                </a:solidFill>
                <a:latin typeface="Lato"/>
                <a:cs typeface="Lato"/>
              </a:rPr>
              <a:t>hank you.</a:t>
            </a:r>
            <a:endParaRPr sz="2400" i="1" dirty="0">
              <a:solidFill>
                <a:schemeClr val="dk1"/>
              </a:solidFill>
              <a:latin typeface="Lato"/>
              <a:cs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8956" y="887666"/>
            <a:ext cx="4605923" cy="1390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" sz="2400" i="1" dirty="0" smtClean="0">
                <a:solidFill>
                  <a:schemeClr val="dk1"/>
                </a:solidFill>
                <a:latin typeface="Lato"/>
                <a:cs typeface="Lato"/>
              </a:rPr>
              <a:t>For more information and </a:t>
            </a:r>
            <a:br>
              <a:rPr lang="en" sz="2400" i="1" dirty="0" smtClean="0">
                <a:solidFill>
                  <a:schemeClr val="dk1"/>
                </a:solidFill>
                <a:latin typeface="Lato"/>
                <a:cs typeface="Lato"/>
              </a:rPr>
            </a:br>
            <a:r>
              <a:rPr lang="en" sz="2400" i="1" dirty="0" smtClean="0">
                <a:solidFill>
                  <a:schemeClr val="dk1"/>
                </a:solidFill>
                <a:latin typeface="Lato"/>
                <a:cs typeface="Lato"/>
              </a:rPr>
              <a:t>to sign up, visit BerkShares.org.</a:t>
            </a:r>
            <a:br>
              <a:rPr lang="en" sz="2400" i="1" dirty="0" smtClean="0">
                <a:solidFill>
                  <a:schemeClr val="dk1"/>
                </a:solidFill>
                <a:latin typeface="Lato"/>
                <a:cs typeface="Lato"/>
              </a:rPr>
            </a:br>
            <a:endParaRPr lang="en" i="1" dirty="0">
              <a:solidFill>
                <a:schemeClr val="dk1"/>
              </a:solidFill>
              <a:latin typeface="Lato"/>
              <a:cs typeface="Lato"/>
            </a:endParaRPr>
          </a:p>
          <a:p>
            <a:pPr lvl="0" algn="ctr">
              <a:spcAft>
                <a:spcPts val="1000"/>
              </a:spcAft>
            </a:pPr>
            <a:r>
              <a:rPr lang="en" i="1" dirty="0" smtClean="0">
                <a:solidFill>
                  <a:schemeClr val="dk1"/>
                </a:solidFill>
                <a:latin typeface="Lato"/>
                <a:cs typeface="Lato"/>
              </a:rPr>
              <a:t>For questions, please contact info@berkshares.org.</a:t>
            </a:r>
            <a:endParaRPr lang="en" i="1" dirty="0">
              <a:solidFill>
                <a:schemeClr val="dk1"/>
              </a:solidFill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850" y="986040"/>
            <a:ext cx="2679301" cy="172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050" y="2989368"/>
            <a:ext cx="2579098" cy="185370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366425" y="208950"/>
            <a:ext cx="85824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>
                <a:latin typeface="Lato"/>
                <a:ea typeface="Lato"/>
                <a:cs typeface="Lato"/>
                <a:sym typeface="Lato"/>
              </a:rPr>
              <a:t>Appendix: </a:t>
            </a:r>
            <a:r>
              <a:rPr lang="en" sz="2400" dirty="0" smtClean="0">
                <a:latin typeface="Lato"/>
                <a:ea typeface="Lato"/>
                <a:cs typeface="Lato"/>
                <a:sym typeface="Lato"/>
              </a:rPr>
              <a:t>BerkShares </a:t>
            </a:r>
            <a:r>
              <a:rPr lang="en" sz="2400" dirty="0">
                <a:latin typeface="Lato"/>
                <a:ea typeface="Lato"/>
                <a:cs typeface="Lato"/>
                <a:sym typeface="Lato"/>
              </a:rPr>
              <a:t>Currency Design </a:t>
            </a:r>
            <a:endParaRPr sz="2400" b="1" i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275" y="1488708"/>
            <a:ext cx="2579098" cy="173569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390000" y="1041125"/>
            <a:ext cx="209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Step 1: User loads wallet</a:t>
            </a:r>
            <a:endParaRPr sz="12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417900" y="1289500"/>
            <a:ext cx="1725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US </a:t>
            </a:r>
            <a:r>
              <a:rPr lang="en" sz="1000" smtClean="0">
                <a:latin typeface="Lato"/>
                <a:ea typeface="Lato"/>
                <a:cs typeface="Lato"/>
                <a:sym typeface="Lato"/>
              </a:rPr>
              <a:t>dollars </a:t>
            </a:r>
            <a:r>
              <a:rPr lang="en" sz="1000" dirty="0">
                <a:latin typeface="Lato"/>
                <a:ea typeface="Lato"/>
                <a:cs typeface="Lato"/>
                <a:sym typeface="Lato"/>
              </a:rPr>
              <a:t>transferred from user’s bank account to a BerkShares bank.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Lato"/>
                <a:ea typeface="Lato"/>
                <a:cs typeface="Lato"/>
                <a:sym typeface="Lato"/>
              </a:rPr>
              <a:t>+Dwolla ACH transfer</a:t>
            </a:r>
            <a:endParaRPr sz="10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4786750" y="716200"/>
            <a:ext cx="2579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Once funds are received, BerkShares tokens are created, representing a user’s wallet balance (like a prepaid gift card).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ato"/>
                <a:ea typeface="Lato"/>
                <a:cs typeface="Lato"/>
                <a:sym typeface="Lato"/>
              </a:rPr>
              <a:t>+Blockchain transaction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6106588" y="3563350"/>
            <a:ext cx="2679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BerkShares tokens (wallet balances) are transferred via scan-to pay payments over a peer-to-peer network, which reduces transaction costs for merchants.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ato"/>
                <a:ea typeface="Lato"/>
                <a:cs typeface="Lato"/>
                <a:sym typeface="Lato"/>
              </a:rPr>
              <a:t>+Blockchain transaction 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6115450" y="3270250"/>
            <a:ext cx="257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Step 2: Transact in BerkShares</a:t>
            </a:r>
            <a:endParaRPr sz="12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7" name="Google Shape;257;p28"/>
          <p:cNvCxnSpPr>
            <a:stCxn id="248" idx="3"/>
            <a:endCxn id="251" idx="1"/>
          </p:cNvCxnSpPr>
          <p:nvPr/>
        </p:nvCxnSpPr>
        <p:spPr>
          <a:xfrm>
            <a:off x="4933151" y="1848408"/>
            <a:ext cx="1235100" cy="508200"/>
          </a:xfrm>
          <a:prstGeom prst="curvedConnector3">
            <a:avLst>
              <a:gd name="adj1" fmla="val 50001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28"/>
          <p:cNvCxnSpPr/>
          <p:nvPr/>
        </p:nvCxnSpPr>
        <p:spPr>
          <a:xfrm rot="5400000">
            <a:off x="5361973" y="2992774"/>
            <a:ext cx="1044600" cy="633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59" name="Google Shape;259;p28"/>
          <p:cNvSpPr txBox="1"/>
          <p:nvPr/>
        </p:nvSpPr>
        <p:spPr>
          <a:xfrm>
            <a:off x="361500" y="3447725"/>
            <a:ext cx="26793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USD is transferred from a BerkShares bank to user’s bank account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ato"/>
                <a:ea typeface="Lato"/>
                <a:cs typeface="Lato"/>
                <a:sym typeface="Lato"/>
              </a:rPr>
              <a:t>+ ACH transfer</a:t>
            </a:r>
            <a:endParaRPr sz="1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User’s BerkShares wallet balance is immediately reduced accordingly.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ato"/>
                <a:ea typeface="Lato"/>
                <a:cs typeface="Lato"/>
                <a:sym typeface="Lato"/>
              </a:rPr>
              <a:t>+Blockchain transaction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346200" y="3174725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Step 3: User redeems BerkShares</a:t>
            </a:r>
            <a:endParaRPr sz="12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72"/>
          <a:stretch/>
        </p:blipFill>
        <p:spPr>
          <a:xfrm>
            <a:off x="630025" y="2821875"/>
            <a:ext cx="7883949" cy="19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41984">
            <a:off x="1768741" y="1262808"/>
            <a:ext cx="1745987" cy="14092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/>
        </p:nvGrpSpPr>
        <p:grpSpPr>
          <a:xfrm>
            <a:off x="5897513" y="1270172"/>
            <a:ext cx="726963" cy="1394492"/>
            <a:chOff x="1133675" y="790625"/>
            <a:chExt cx="2145701" cy="4115974"/>
          </a:xfrm>
        </p:grpSpPr>
        <p:pic>
          <p:nvPicPr>
            <p:cNvPr id="64" name="Google Shape;64;p14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0988" y="877625"/>
              <a:ext cx="1831070" cy="3964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675" y="790625"/>
              <a:ext cx="2145701" cy="41159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14"/>
          <p:cNvSpPr txBox="1"/>
          <p:nvPr/>
        </p:nvSpPr>
        <p:spPr>
          <a:xfrm>
            <a:off x="393450" y="395325"/>
            <a:ext cx="83571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7C32"/>
                </a:solidFill>
                <a:latin typeface="Lato"/>
                <a:ea typeface="Lato"/>
                <a:cs typeface="Lato"/>
                <a:sym typeface="Lato"/>
              </a:rPr>
              <a:t>Having helped sustain and grow the Berkshire economy for 15 years, </a:t>
            </a:r>
            <a:br>
              <a:rPr lang="en" sz="1800" b="1">
                <a:solidFill>
                  <a:srgbClr val="BF7C3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 b="1">
                <a:solidFill>
                  <a:srgbClr val="BF7C32"/>
                </a:solidFill>
                <a:latin typeface="Lato"/>
                <a:ea typeface="Lato"/>
                <a:cs typeface="Lato"/>
                <a:sym typeface="Lato"/>
              </a:rPr>
              <a:t>BerkShares local currency is expanding to a mobile payments app.</a:t>
            </a:r>
            <a:endParaRPr sz="1800" b="1" i="1">
              <a:solidFill>
                <a:srgbClr val="BF7C3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9950" y="288225"/>
            <a:ext cx="69600" cy="1272300"/>
          </a:xfrm>
          <a:prstGeom prst="rect">
            <a:avLst/>
          </a:prstGeom>
          <a:solidFill>
            <a:srgbClr val="BF7C32"/>
          </a:solidFill>
          <a:ln w="9525" cap="flat" cmpd="sng">
            <a:solidFill>
              <a:srgbClr val="BF7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93450" y="395325"/>
            <a:ext cx="83571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7C32"/>
                </a:solidFill>
                <a:latin typeface="Lato"/>
                <a:ea typeface="Lato"/>
                <a:cs typeface="Lato"/>
                <a:sym typeface="Lato"/>
              </a:rPr>
              <a:t>COVID has exacerbated the inequality gap between Big Business and Big Banks that hurt our local small businesses and community banks. </a:t>
            </a:r>
            <a:br>
              <a:rPr lang="en" sz="1800" b="1">
                <a:solidFill>
                  <a:srgbClr val="BF7C3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500">
                <a:solidFill>
                  <a:srgbClr val="BF7C32"/>
                </a:solidFill>
                <a:latin typeface="Lato"/>
                <a:ea typeface="Lato"/>
                <a:cs typeface="Lato"/>
                <a:sym typeface="Lato"/>
              </a:rPr>
              <a:t>Real economic value leaks out of the region to global online retailers and financial firms.</a:t>
            </a:r>
            <a:endParaRPr sz="1500" i="1">
              <a:solidFill>
                <a:srgbClr val="BF7C3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67675" y="2455213"/>
            <a:ext cx="2346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SMALL BUSINESSES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010600" y="2421288"/>
            <a:ext cx="22122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COMMUNITY BANKS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3253875" y="1601027"/>
            <a:ext cx="2461125" cy="386151"/>
          </a:xfrm>
          <a:custGeom>
            <a:avLst/>
            <a:gdLst/>
            <a:ahLst/>
            <a:cxnLst/>
            <a:rect l="l" t="t" r="r" b="b"/>
            <a:pathLst>
              <a:path w="98445" h="28828" extrusionOk="0">
                <a:moveTo>
                  <a:pt x="0" y="25510"/>
                </a:moveTo>
                <a:cubicBezTo>
                  <a:pt x="8050" y="21270"/>
                  <a:pt x="31894" y="-484"/>
                  <a:pt x="48301" y="69"/>
                </a:cubicBezTo>
                <a:cubicBezTo>
                  <a:pt x="64709" y="622"/>
                  <a:pt x="90088" y="24035"/>
                  <a:pt x="98445" y="2882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6" name="Google Shape;76;p15"/>
          <p:cNvSpPr txBox="1"/>
          <p:nvPr/>
        </p:nvSpPr>
        <p:spPr>
          <a:xfrm>
            <a:off x="3585758" y="1676642"/>
            <a:ext cx="1797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BF7C32"/>
                </a:solidFill>
                <a:highlight>
                  <a:srgbClr val="FFFFFF"/>
                </a:highlight>
              </a:rPr>
              <a:t>Harder to get loans</a:t>
            </a:r>
            <a:endParaRPr sz="1200" b="1">
              <a:solidFill>
                <a:srgbClr val="BF7C32"/>
              </a:solidFill>
              <a:highlight>
                <a:srgbClr val="FFFFFF"/>
              </a:highlight>
            </a:endParaRPr>
          </a:p>
        </p:txBody>
      </p:sp>
      <p:sp>
        <p:nvSpPr>
          <p:cNvPr id="77" name="Google Shape;77;p15"/>
          <p:cNvSpPr/>
          <p:nvPr/>
        </p:nvSpPr>
        <p:spPr>
          <a:xfrm rot="10800000" flipH="1">
            <a:off x="3253846" y="2546529"/>
            <a:ext cx="2461125" cy="461104"/>
          </a:xfrm>
          <a:custGeom>
            <a:avLst/>
            <a:gdLst/>
            <a:ahLst/>
            <a:cxnLst/>
            <a:rect l="l" t="t" r="r" b="b"/>
            <a:pathLst>
              <a:path w="98445" h="28828" extrusionOk="0">
                <a:moveTo>
                  <a:pt x="0" y="25510"/>
                </a:moveTo>
                <a:cubicBezTo>
                  <a:pt x="8050" y="21270"/>
                  <a:pt x="31894" y="-484"/>
                  <a:pt x="48301" y="69"/>
                </a:cubicBezTo>
                <a:cubicBezTo>
                  <a:pt x="64709" y="622"/>
                  <a:pt x="90088" y="24035"/>
                  <a:pt x="98445" y="2882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78" name="Google Shape;78;p15"/>
          <p:cNvSpPr txBox="1"/>
          <p:nvPr/>
        </p:nvSpPr>
        <p:spPr>
          <a:xfrm>
            <a:off x="3585758" y="2407990"/>
            <a:ext cx="1797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BF7C32"/>
                </a:solidFill>
                <a:highlight>
                  <a:srgbClr val="FFFFFF"/>
                </a:highlight>
              </a:rPr>
              <a:t>Harder to get new </a:t>
            </a:r>
            <a:br>
              <a:rPr lang="en" sz="1200" b="1">
                <a:solidFill>
                  <a:srgbClr val="BF7C32"/>
                </a:solidFill>
                <a:highlight>
                  <a:srgbClr val="FFFFFF"/>
                </a:highlight>
              </a:rPr>
            </a:br>
            <a:r>
              <a:rPr lang="en" sz="1200" b="1">
                <a:solidFill>
                  <a:srgbClr val="BF7C32"/>
                </a:solidFill>
                <a:highlight>
                  <a:srgbClr val="FFFFFF"/>
                </a:highlight>
              </a:rPr>
              <a:t>local customers</a:t>
            </a:r>
            <a:endParaRPr sz="1200" b="1">
              <a:solidFill>
                <a:srgbClr val="BF7C32"/>
              </a:solidFill>
              <a:highlight>
                <a:srgbClr val="FFFFFF"/>
              </a:highlight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9950" y="288225"/>
            <a:ext cx="69600" cy="1272300"/>
          </a:xfrm>
          <a:prstGeom prst="rect">
            <a:avLst/>
          </a:prstGeom>
          <a:solidFill>
            <a:srgbClr val="BF7C32"/>
          </a:solidFill>
          <a:ln w="9525" cap="flat" cmpd="sng">
            <a:solidFill>
              <a:srgbClr val="BF7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591825" y="2981250"/>
            <a:ext cx="2661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Number of new businesses halved since the 1980s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Lose business to Amazon and other cut-rate online retailers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Pay $10,000s+ per year in extractive credit card processing fees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952800" y="2947325"/>
            <a:ext cx="2747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50% of Community Banks nationally closed since 2000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Funds held with other banks and apps like Venmo or Paypal fund Wall St. speculation rather than sustainable local enterprise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551" y="1582676"/>
            <a:ext cx="641398" cy="86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900" y="1512694"/>
            <a:ext cx="731551" cy="10008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5"/>
          <p:cNvCxnSpPr/>
          <p:nvPr/>
        </p:nvCxnSpPr>
        <p:spPr>
          <a:xfrm>
            <a:off x="3253876" y="3061333"/>
            <a:ext cx="768900" cy="670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5" name="Google Shape;85;p15"/>
          <p:cNvCxnSpPr/>
          <p:nvPr/>
        </p:nvCxnSpPr>
        <p:spPr>
          <a:xfrm rot="10800000" flipH="1">
            <a:off x="4946076" y="3061333"/>
            <a:ext cx="768900" cy="670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86" name="Google Shape;86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550" y="3804825"/>
            <a:ext cx="731551" cy="2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713" y="4082300"/>
            <a:ext cx="731551" cy="25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148" y="3868331"/>
            <a:ext cx="834150" cy="15591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3703358" y="3385350"/>
            <a:ext cx="15621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BF7C32"/>
                </a:solidFill>
                <a:highlight>
                  <a:srgbClr val="FFFFFF"/>
                </a:highlight>
              </a:rPr>
              <a:t>Regional wealth</a:t>
            </a:r>
            <a:br>
              <a:rPr lang="en" sz="1200" b="1">
                <a:solidFill>
                  <a:srgbClr val="BF7C32"/>
                </a:solidFill>
                <a:highlight>
                  <a:srgbClr val="FFFFFF"/>
                </a:highlight>
              </a:rPr>
            </a:br>
            <a:r>
              <a:rPr lang="en" sz="1200" b="1">
                <a:solidFill>
                  <a:srgbClr val="BF7C32"/>
                </a:solidFill>
                <a:highlight>
                  <a:srgbClr val="FFFFFF"/>
                </a:highlight>
              </a:rPr>
              <a:t>leakage</a:t>
            </a:r>
            <a:endParaRPr sz="1200" b="1">
              <a:solidFill>
                <a:srgbClr val="BF7C32"/>
              </a:solidFill>
              <a:highlight>
                <a:srgbClr val="FFFFFF"/>
              </a:highlight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032" y="4133205"/>
            <a:ext cx="481628" cy="1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817"/>
          <a:stretch/>
        </p:blipFill>
        <p:spPr>
          <a:xfrm>
            <a:off x="4163708" y="4341025"/>
            <a:ext cx="641400" cy="2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93450" y="395325"/>
            <a:ext cx="83571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7C32"/>
                </a:solidFill>
                <a:latin typeface="Lato"/>
                <a:ea typeface="Lato"/>
                <a:cs typeface="Lato"/>
                <a:sym typeface="Lato"/>
              </a:rPr>
              <a:t>Adopting BerkShares encourages circularity—keeping more of the region’s wealth working locally.</a:t>
            </a:r>
            <a:endParaRPr sz="1500" i="1">
              <a:solidFill>
                <a:srgbClr val="BF7C3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9950" y="288225"/>
            <a:ext cx="69600" cy="1272300"/>
          </a:xfrm>
          <a:prstGeom prst="rect">
            <a:avLst/>
          </a:prstGeom>
          <a:solidFill>
            <a:srgbClr val="BF7C32"/>
          </a:solidFill>
          <a:ln w="9525" cap="flat" cmpd="sng">
            <a:solidFill>
              <a:srgbClr val="BF7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100" y="1582725"/>
            <a:ext cx="2884325" cy="28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257700" y="1499700"/>
            <a:ext cx="48558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Everyday citizens are increasingly seeking ways to shop locally, eat local produce, and share in community</a:t>
            </a:r>
            <a:b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a local currency, BerkShares taps into that intent and provides a conduit for committed local exchange</a:t>
            </a:r>
            <a:b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more small businesses accept and pay expenses through BerkShares, a larger share of county economic activity remains within the community</a:t>
            </a:r>
            <a:b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By leveraging emerging blockchain technology, BerkShares offers a payment solution that saves businesses money compared to credit card </a:t>
            </a:r>
            <a:r>
              <a:rPr lang="en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processing</a:t>
            </a: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</a:t>
            </a:r>
            <a:r>
              <a:rPr lang="en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competitive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Venmo’s </a:t>
            </a: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cash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out </a:t>
            </a:r>
            <a:r>
              <a:rPr lang="en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fees.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7"/>
          <p:cNvGrpSpPr/>
          <p:nvPr/>
        </p:nvGrpSpPr>
        <p:grpSpPr>
          <a:xfrm>
            <a:off x="-105" y="0"/>
            <a:ext cx="9144000" cy="724500"/>
            <a:chOff x="-105" y="0"/>
            <a:chExt cx="9144000" cy="724500"/>
          </a:xfrm>
        </p:grpSpPr>
        <p:sp>
          <p:nvSpPr>
            <p:cNvPr id="105" name="Google Shape;105;p17"/>
            <p:cNvSpPr/>
            <p:nvPr/>
          </p:nvSpPr>
          <p:spPr>
            <a:xfrm>
              <a:off x="-105" y="0"/>
              <a:ext cx="9144000" cy="724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 txBox="1"/>
            <p:nvPr/>
          </p:nvSpPr>
          <p:spPr>
            <a:xfrm>
              <a:off x="1398850" y="304800"/>
              <a:ext cx="56061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294B14"/>
                  </a:solidFill>
                  <a:latin typeface="Lato"/>
                  <a:ea typeface="Lato"/>
                  <a:cs typeface="Lato"/>
                  <a:sym typeface="Lato"/>
                </a:rPr>
                <a:t>Digital BerkShares are easy to use and accept</a:t>
              </a:r>
              <a:endParaRPr sz="2000">
                <a:solidFill>
                  <a:srgbClr val="294B14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</a:endParaRPr>
            </a:p>
          </p:txBody>
        </p:sp>
      </p:grpSp>
      <p:sp>
        <p:nvSpPr>
          <p:cNvPr id="107" name="Google Shape;107;p17"/>
          <p:cNvSpPr txBox="1"/>
          <p:nvPr/>
        </p:nvSpPr>
        <p:spPr>
          <a:xfrm>
            <a:off x="180625" y="954450"/>
            <a:ext cx="56253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Venmo-style app with QR code scanning, available on both iOS and Android phones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Easier to set up and use than EBT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transaction fees to accept and use BerkShares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Small 1.5% fee to redeem back to USD (cheaper than credit cards and no chargebacks)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new equipment needed: can accept BerkShares using a static QR code or the app with an existing phone or tablet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Businesses can easily recirculate BerkShares by paying suppliers and employees through the app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There are already more than 400 BerkShares businesses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25"/>
          <a:stretch/>
        </p:blipFill>
        <p:spPr>
          <a:xfrm>
            <a:off x="6099101" y="724500"/>
            <a:ext cx="3177879" cy="44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8"/>
          <p:cNvGrpSpPr/>
          <p:nvPr/>
        </p:nvGrpSpPr>
        <p:grpSpPr>
          <a:xfrm>
            <a:off x="1133675" y="790625"/>
            <a:ext cx="2145701" cy="4115974"/>
            <a:chOff x="1133675" y="790625"/>
            <a:chExt cx="2145701" cy="4115974"/>
          </a:xfrm>
        </p:grpSpPr>
        <p:pic>
          <p:nvPicPr>
            <p:cNvPr id="114" name="Google Shape;114;p18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0988" y="877625"/>
              <a:ext cx="1831070" cy="3964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8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675" y="790625"/>
              <a:ext cx="2145701" cy="41159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8"/>
          <p:cNvSpPr/>
          <p:nvPr/>
        </p:nvSpPr>
        <p:spPr>
          <a:xfrm>
            <a:off x="-105" y="0"/>
            <a:ext cx="9144000" cy="7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825" y="1932075"/>
            <a:ext cx="1234626" cy="26733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8" name="Google Shape;118;p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325" y="1930400"/>
            <a:ext cx="1234626" cy="26733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9" name="Google Shape;119;p18"/>
          <p:cNvSpPr txBox="1"/>
          <p:nvPr/>
        </p:nvSpPr>
        <p:spPr>
          <a:xfrm>
            <a:off x="3932438" y="961250"/>
            <a:ext cx="152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55B54"/>
                </a:solidFill>
              </a:rPr>
              <a:t>Link up your bank account to easily load your wallet</a:t>
            </a:r>
            <a:endParaRPr sz="1000" b="1">
              <a:solidFill>
                <a:srgbClr val="155B54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105937" y="961250"/>
            <a:ext cx="190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55B54"/>
                </a:solidFill>
              </a:rPr>
              <a:t>Scan &amp; Pay, round up and donate your change to fund UBI in your community</a:t>
            </a:r>
            <a:endParaRPr sz="1000" b="1">
              <a:solidFill>
                <a:srgbClr val="155B54"/>
              </a:solidFill>
            </a:endParaRPr>
          </a:p>
        </p:txBody>
      </p:sp>
      <p:grpSp>
        <p:nvGrpSpPr>
          <p:cNvPr id="121" name="Google Shape;121;p18"/>
          <p:cNvGrpSpPr/>
          <p:nvPr/>
        </p:nvGrpSpPr>
        <p:grpSpPr>
          <a:xfrm>
            <a:off x="6325675" y="1592525"/>
            <a:ext cx="1464900" cy="224700"/>
            <a:chOff x="4282613" y="1368250"/>
            <a:chExt cx="1464900" cy="224700"/>
          </a:xfrm>
        </p:grpSpPr>
        <p:cxnSp>
          <p:nvCxnSpPr>
            <p:cNvPr id="122" name="Google Shape;122;p18"/>
            <p:cNvCxnSpPr/>
            <p:nvPr/>
          </p:nvCxnSpPr>
          <p:spPr>
            <a:xfrm>
              <a:off x="4282613" y="1368250"/>
              <a:ext cx="14649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18"/>
            <p:cNvCxnSpPr/>
            <p:nvPr/>
          </p:nvCxnSpPr>
          <p:spPr>
            <a:xfrm>
              <a:off x="5016925" y="1368250"/>
              <a:ext cx="0" cy="22470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4" name="Google Shape;124;p18"/>
          <p:cNvGrpSpPr/>
          <p:nvPr/>
        </p:nvGrpSpPr>
        <p:grpSpPr>
          <a:xfrm>
            <a:off x="3960188" y="1592525"/>
            <a:ext cx="1464900" cy="224700"/>
            <a:chOff x="4282613" y="1368250"/>
            <a:chExt cx="1464900" cy="224700"/>
          </a:xfrm>
        </p:grpSpPr>
        <p:cxnSp>
          <p:nvCxnSpPr>
            <p:cNvPr id="125" name="Google Shape;125;p18"/>
            <p:cNvCxnSpPr/>
            <p:nvPr/>
          </p:nvCxnSpPr>
          <p:spPr>
            <a:xfrm>
              <a:off x="4282613" y="1368250"/>
              <a:ext cx="14649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18"/>
            <p:cNvCxnSpPr/>
            <p:nvPr/>
          </p:nvCxnSpPr>
          <p:spPr>
            <a:xfrm>
              <a:off x="5016925" y="1368250"/>
              <a:ext cx="0" cy="22470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" name="Google Shape;127;p18"/>
          <p:cNvSpPr txBox="1"/>
          <p:nvPr/>
        </p:nvSpPr>
        <p:spPr>
          <a:xfrm>
            <a:off x="1258975" y="304800"/>
            <a:ext cx="64164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94B14"/>
                </a:solidFill>
                <a:latin typeface="Lato"/>
                <a:ea typeface="Lato"/>
                <a:cs typeface="Lato"/>
                <a:sym typeface="Lato"/>
              </a:rPr>
              <a:t>The BerkShares app: available on iPhone and Android</a:t>
            </a:r>
            <a:endParaRPr sz="2000">
              <a:solidFill>
                <a:srgbClr val="294B1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587" y="946789"/>
            <a:ext cx="1792468" cy="38812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3" name="Google Shape;133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506" y="966349"/>
            <a:ext cx="1792468" cy="38812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4" name="Google Shape;134;p19"/>
          <p:cNvSpPr txBox="1"/>
          <p:nvPr/>
        </p:nvSpPr>
        <p:spPr>
          <a:xfrm>
            <a:off x="6987900" y="2352875"/>
            <a:ext cx="1794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55B54"/>
                </a:solidFill>
              </a:rPr>
              <a:t>Add a business profile to accept BerkShares at your business; manage both personal &amp; business profiles under one account</a:t>
            </a:r>
            <a:endParaRPr sz="1000" b="1">
              <a:solidFill>
                <a:srgbClr val="155B54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32025" y="2506775"/>
            <a:ext cx="152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55B54"/>
                </a:solidFill>
              </a:rPr>
              <a:t>Manage transactions, including receipts to return items</a:t>
            </a:r>
            <a:endParaRPr sz="1000" b="1">
              <a:solidFill>
                <a:srgbClr val="155B54"/>
              </a:solidFill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-105" y="0"/>
            <a:ext cx="9144000" cy="7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9"/>
          <p:cNvGrpSpPr/>
          <p:nvPr/>
        </p:nvGrpSpPr>
        <p:grpSpPr>
          <a:xfrm rot="5400000">
            <a:off x="1685088" y="2717688"/>
            <a:ext cx="1464900" cy="224700"/>
            <a:chOff x="4282613" y="1368250"/>
            <a:chExt cx="1464900" cy="224700"/>
          </a:xfrm>
        </p:grpSpPr>
        <p:cxnSp>
          <p:nvCxnSpPr>
            <p:cNvPr id="138" name="Google Shape;138;p19"/>
            <p:cNvCxnSpPr/>
            <p:nvPr/>
          </p:nvCxnSpPr>
          <p:spPr>
            <a:xfrm>
              <a:off x="4282613" y="1368250"/>
              <a:ext cx="14649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19"/>
            <p:cNvCxnSpPr/>
            <p:nvPr/>
          </p:nvCxnSpPr>
          <p:spPr>
            <a:xfrm>
              <a:off x="5016925" y="1368250"/>
              <a:ext cx="0" cy="22470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" name="Google Shape;140;p19"/>
          <p:cNvGrpSpPr/>
          <p:nvPr/>
        </p:nvGrpSpPr>
        <p:grpSpPr>
          <a:xfrm rot="-5400000">
            <a:off x="6059413" y="2717688"/>
            <a:ext cx="1464900" cy="224700"/>
            <a:chOff x="4282613" y="1368250"/>
            <a:chExt cx="1464900" cy="224700"/>
          </a:xfrm>
        </p:grpSpPr>
        <p:cxnSp>
          <p:nvCxnSpPr>
            <p:cNvPr id="141" name="Google Shape;141;p19"/>
            <p:cNvCxnSpPr/>
            <p:nvPr/>
          </p:nvCxnSpPr>
          <p:spPr>
            <a:xfrm>
              <a:off x="4282613" y="1368250"/>
              <a:ext cx="14649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9"/>
            <p:cNvCxnSpPr/>
            <p:nvPr/>
          </p:nvCxnSpPr>
          <p:spPr>
            <a:xfrm>
              <a:off x="5016925" y="1368250"/>
              <a:ext cx="0" cy="22470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19"/>
          <p:cNvSpPr txBox="1"/>
          <p:nvPr/>
        </p:nvSpPr>
        <p:spPr>
          <a:xfrm>
            <a:off x="732025" y="304800"/>
            <a:ext cx="70263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94B14"/>
                </a:solidFill>
                <a:latin typeface="Lato"/>
                <a:ea typeface="Lato"/>
                <a:cs typeface="Lato"/>
                <a:sym typeface="Lato"/>
              </a:rPr>
              <a:t>Toggle Seamlessly Between Personal and Merchant Accounts</a:t>
            </a:r>
            <a:endParaRPr sz="2000">
              <a:solidFill>
                <a:srgbClr val="294B1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20"/>
          <p:cNvCxnSpPr/>
          <p:nvPr/>
        </p:nvCxnSpPr>
        <p:spPr>
          <a:xfrm>
            <a:off x="4524650" y="2068050"/>
            <a:ext cx="187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20"/>
          <p:cNvSpPr txBox="1"/>
          <p:nvPr/>
        </p:nvSpPr>
        <p:spPr>
          <a:xfrm>
            <a:off x="172175" y="1440000"/>
            <a:ext cx="2358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55B54"/>
                </a:solidFill>
              </a:rPr>
              <a:t>Easily switch to your business profiles, which includes an admin view and a cashier view with limited capacity and security control</a:t>
            </a:r>
            <a:endParaRPr sz="1000" b="1">
              <a:solidFill>
                <a:srgbClr val="155B54"/>
              </a:solidFill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6481025" y="877288"/>
            <a:ext cx="116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CASHIER VIEW</a:t>
            </a:r>
            <a:endParaRPr sz="1000" b="1"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6125125" y="1175163"/>
            <a:ext cx="1880527" cy="3771501"/>
            <a:chOff x="6125125" y="1175163"/>
            <a:chExt cx="1880527" cy="3771501"/>
          </a:xfrm>
        </p:grpSpPr>
        <p:pic>
          <p:nvPicPr>
            <p:cNvPr id="152" name="Google Shape;152;p20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199" y="1247511"/>
              <a:ext cx="1644176" cy="3560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0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5125" y="1175163"/>
              <a:ext cx="1880527" cy="3771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0"/>
          <p:cNvSpPr/>
          <p:nvPr/>
        </p:nvSpPr>
        <p:spPr>
          <a:xfrm>
            <a:off x="-105" y="0"/>
            <a:ext cx="9144000" cy="7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50" y="680444"/>
            <a:ext cx="1880525" cy="44630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56" name="Google Shape;156;p20"/>
          <p:cNvGrpSpPr/>
          <p:nvPr/>
        </p:nvGrpSpPr>
        <p:grpSpPr>
          <a:xfrm rot="5400000">
            <a:off x="1958663" y="1650888"/>
            <a:ext cx="1464900" cy="224700"/>
            <a:chOff x="4282613" y="1368250"/>
            <a:chExt cx="1464900" cy="224700"/>
          </a:xfrm>
        </p:grpSpPr>
        <p:cxnSp>
          <p:nvCxnSpPr>
            <p:cNvPr id="157" name="Google Shape;157;p20"/>
            <p:cNvCxnSpPr/>
            <p:nvPr/>
          </p:nvCxnSpPr>
          <p:spPr>
            <a:xfrm>
              <a:off x="4282613" y="1368250"/>
              <a:ext cx="14649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20"/>
            <p:cNvCxnSpPr/>
            <p:nvPr/>
          </p:nvCxnSpPr>
          <p:spPr>
            <a:xfrm>
              <a:off x="5016925" y="1368250"/>
              <a:ext cx="0" cy="22470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20"/>
          <p:cNvSpPr txBox="1"/>
          <p:nvPr/>
        </p:nvSpPr>
        <p:spPr>
          <a:xfrm>
            <a:off x="1398850" y="304800"/>
            <a:ext cx="560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94B14"/>
                </a:solidFill>
                <a:latin typeface="Lato"/>
                <a:ea typeface="Lato"/>
                <a:cs typeface="Lato"/>
                <a:sym typeface="Lato"/>
              </a:rPr>
              <a:t>Merchant Accounts Include a Cashier View</a:t>
            </a:r>
            <a:endParaRPr sz="2000">
              <a:solidFill>
                <a:srgbClr val="294B1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21"/>
          <p:cNvCxnSpPr/>
          <p:nvPr/>
        </p:nvCxnSpPr>
        <p:spPr>
          <a:xfrm>
            <a:off x="4902150" y="2821425"/>
            <a:ext cx="957000" cy="0"/>
          </a:xfrm>
          <a:prstGeom prst="straightConnector1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1"/>
          <p:cNvSpPr/>
          <p:nvPr/>
        </p:nvSpPr>
        <p:spPr>
          <a:xfrm>
            <a:off x="-105" y="0"/>
            <a:ext cx="9144000" cy="7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725" y="1127650"/>
            <a:ext cx="1568874" cy="33325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7" name="Google Shape;167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069" y="1163838"/>
            <a:ext cx="1539032" cy="33324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8" name="Google Shape;168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379" y="1163775"/>
            <a:ext cx="1539032" cy="33325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9" name="Google Shape;169;p21"/>
          <p:cNvSpPr txBox="1"/>
          <p:nvPr/>
        </p:nvSpPr>
        <p:spPr>
          <a:xfrm>
            <a:off x="-152398" y="2506825"/>
            <a:ext cx="162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51C75"/>
                </a:solidFill>
              </a:rPr>
              <a:t>Transact payments, make returns &amp; corrections</a:t>
            </a:r>
            <a:endParaRPr sz="1000" b="1">
              <a:solidFill>
                <a:srgbClr val="351C75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402075" y="2199025"/>
            <a:ext cx="1623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51C75"/>
                </a:solidFill>
              </a:rPr>
              <a:t>Manage admin functions such as cashing out to USD, paying vendors in BerkShares and making reports for taxes and accounting</a:t>
            </a:r>
            <a:endParaRPr sz="1000" b="1">
              <a:solidFill>
                <a:srgbClr val="351C75"/>
              </a:solidFill>
            </a:endParaRPr>
          </a:p>
        </p:txBody>
      </p:sp>
      <p:grpSp>
        <p:nvGrpSpPr>
          <p:cNvPr id="171" name="Google Shape;171;p21"/>
          <p:cNvGrpSpPr/>
          <p:nvPr/>
        </p:nvGrpSpPr>
        <p:grpSpPr>
          <a:xfrm rot="5400000">
            <a:off x="899738" y="2681588"/>
            <a:ext cx="1464900" cy="224700"/>
            <a:chOff x="4282613" y="1368250"/>
            <a:chExt cx="1464900" cy="224700"/>
          </a:xfrm>
        </p:grpSpPr>
        <p:cxnSp>
          <p:nvCxnSpPr>
            <p:cNvPr id="172" name="Google Shape;172;p21"/>
            <p:cNvCxnSpPr/>
            <p:nvPr/>
          </p:nvCxnSpPr>
          <p:spPr>
            <a:xfrm>
              <a:off x="4282613" y="1368250"/>
              <a:ext cx="1464900" cy="0"/>
            </a:xfrm>
            <a:prstGeom prst="straightConnector1">
              <a:avLst/>
            </a:prstGeom>
            <a:noFill/>
            <a:ln w="9525" cap="flat" cmpd="sng">
              <a:solidFill>
                <a:srgbClr val="351C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21"/>
            <p:cNvCxnSpPr/>
            <p:nvPr/>
          </p:nvCxnSpPr>
          <p:spPr>
            <a:xfrm>
              <a:off x="5016925" y="1368250"/>
              <a:ext cx="0" cy="224700"/>
            </a:xfrm>
            <a:prstGeom prst="straightConnector1">
              <a:avLst/>
            </a:prstGeom>
            <a:noFill/>
            <a:ln w="9525" cap="flat" cmpd="sng">
              <a:solidFill>
                <a:srgbClr val="351C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4" name="Google Shape;174;p21"/>
          <p:cNvGrpSpPr/>
          <p:nvPr/>
        </p:nvGrpSpPr>
        <p:grpSpPr>
          <a:xfrm rot="-5400000">
            <a:off x="6605438" y="2681588"/>
            <a:ext cx="1464900" cy="224700"/>
            <a:chOff x="4282613" y="1368250"/>
            <a:chExt cx="1464900" cy="224700"/>
          </a:xfrm>
        </p:grpSpPr>
        <p:cxnSp>
          <p:nvCxnSpPr>
            <p:cNvPr id="175" name="Google Shape;175;p21"/>
            <p:cNvCxnSpPr/>
            <p:nvPr/>
          </p:nvCxnSpPr>
          <p:spPr>
            <a:xfrm>
              <a:off x="4282613" y="1368250"/>
              <a:ext cx="1464900" cy="0"/>
            </a:xfrm>
            <a:prstGeom prst="straightConnector1">
              <a:avLst/>
            </a:prstGeom>
            <a:noFill/>
            <a:ln w="9525" cap="flat" cmpd="sng">
              <a:solidFill>
                <a:srgbClr val="351C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21"/>
            <p:cNvCxnSpPr/>
            <p:nvPr/>
          </p:nvCxnSpPr>
          <p:spPr>
            <a:xfrm>
              <a:off x="5016925" y="1368250"/>
              <a:ext cx="0" cy="224700"/>
            </a:xfrm>
            <a:prstGeom prst="straightConnector1">
              <a:avLst/>
            </a:prstGeom>
            <a:noFill/>
            <a:ln w="9525" cap="flat" cmpd="sng">
              <a:solidFill>
                <a:srgbClr val="351C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7" name="Google Shape;177;p21"/>
          <p:cNvSpPr txBox="1"/>
          <p:nvPr/>
        </p:nvSpPr>
        <p:spPr>
          <a:xfrm>
            <a:off x="903875" y="304800"/>
            <a:ext cx="72957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21863"/>
                </a:solidFill>
                <a:latin typeface="Lato"/>
                <a:ea typeface="Lato"/>
                <a:cs typeface="Lato"/>
                <a:sym typeface="Lato"/>
              </a:rPr>
              <a:t>The BerkShares App Includes Return and Reporting Functions</a:t>
            </a:r>
            <a:endParaRPr sz="2000">
              <a:solidFill>
                <a:srgbClr val="32186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BE2DB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922</Words>
  <Application>Microsoft Macintosh PowerPoint</Application>
  <PresentationFormat>On-screen Show (16:9)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 Willsea</cp:lastModifiedBy>
  <cp:revision>3</cp:revision>
  <dcterms:modified xsi:type="dcterms:W3CDTF">2021-11-02T14:14:39Z</dcterms:modified>
</cp:coreProperties>
</file>